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30"/>
  </p:notesMasterIdLst>
  <p:handoutMasterIdLst>
    <p:handoutMasterId r:id="rId31"/>
  </p:handoutMasterIdLst>
  <p:sldIdLst>
    <p:sldId id="257" r:id="rId3"/>
    <p:sldId id="673" r:id="rId4"/>
    <p:sldId id="758" r:id="rId5"/>
    <p:sldId id="777" r:id="rId6"/>
    <p:sldId id="779" r:id="rId7"/>
    <p:sldId id="780" r:id="rId8"/>
    <p:sldId id="781" r:id="rId9"/>
    <p:sldId id="674" r:id="rId10"/>
    <p:sldId id="771" r:id="rId11"/>
    <p:sldId id="702" r:id="rId12"/>
    <p:sldId id="759" r:id="rId13"/>
    <p:sldId id="767" r:id="rId14"/>
    <p:sldId id="676" r:id="rId15"/>
    <p:sldId id="760" r:id="rId16"/>
    <p:sldId id="761" r:id="rId17"/>
    <p:sldId id="768" r:id="rId18"/>
    <p:sldId id="762" r:id="rId19"/>
    <p:sldId id="763" r:id="rId20"/>
    <p:sldId id="770" r:id="rId21"/>
    <p:sldId id="749" r:id="rId22"/>
    <p:sldId id="772" r:id="rId23"/>
    <p:sldId id="773" r:id="rId24"/>
    <p:sldId id="774" r:id="rId25"/>
    <p:sldId id="775" r:id="rId26"/>
    <p:sldId id="776" r:id="rId27"/>
    <p:sldId id="766" r:id="rId28"/>
    <p:sldId id="778" r:id="rId29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C00"/>
    <a:srgbClr val="FDEADA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798"/>
    <p:restoredTop sz="50000" autoAdjust="0"/>
  </p:normalViewPr>
  <p:slideViewPr>
    <p:cSldViewPr snapToGrid="0">
      <p:cViewPr varScale="1">
        <p:scale>
          <a:sx n="143" d="100"/>
          <a:sy n="143" d="100"/>
        </p:scale>
        <p:origin x="2120" y="2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3482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3482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86E85494-8BC1-4B17-BC51-E2B17CAEA17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40409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4813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4813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813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4813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33A0D558-D351-4D83-94B2-1D2521AF4FC0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39900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9BC62A5-4FA4-442D-BB5E-7B3E544FD5D0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AC015E7-051B-46DE-8779-5C2EF7A7779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AB35149-118F-4663-9665-73129F221E6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86158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06404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21753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75681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55642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266544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463854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9076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159B122-A396-4E06-BB30-38311339E61D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728588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026538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42676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B03599C-13AE-435C-BDF9-40EA4C8D9FA9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3A2D8C7-29C9-407F-BFA7-9BA4355A955B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48D79E1-07C7-45C7-A602-A8694C5EEDC6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34CC5B3-4489-47AE-B462-D8125315F932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78581FD-2FB3-41AA-837B-07150FB01F3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D66EE62-F0FC-469C-B3CF-7623F46AB9A8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67136F6-3BE8-4215-9DA3-81B06DBDB122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5A9467D2-C0F1-495B-992D-DFC2A4674738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437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3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5.png"/><Relationship Id="rId5" Type="http://schemas.openxmlformats.org/officeDocument/2006/relationships/image" Target="../media/image44.jpeg"/><Relationship Id="rId4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33400" y="1295400"/>
            <a:ext cx="8305800" cy="1470025"/>
          </a:xfrm>
        </p:spPr>
        <p:txBody>
          <a:bodyPr/>
          <a:lstStyle/>
          <a:p>
            <a:r>
              <a:rPr lang="en-US" sz="6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  <a:ea typeface="Helvetica Neue" panose="02000503000000020004" pitchFamily="2" charset="0"/>
                <a:cs typeface="Helvetica Neue" panose="02000503000000020004" pitchFamily="2" charset="0"/>
              </a:rPr>
              <a:t>Light Sources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762000" y="3657600"/>
            <a:ext cx="7467600" cy="1752600"/>
          </a:xfrm>
        </p:spPr>
        <p:txBody>
          <a:bodyPr/>
          <a:lstStyle/>
          <a:p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Genome 575: </a:t>
            </a: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Fundamentals of Biomedical Instrumentation</a:t>
            </a:r>
            <a:endParaRPr lang="en-US" sz="2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US" sz="28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Brian Beliveau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E4DBCF-C3E4-BF43-A253-160DB64505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BC62A5-4FA4-442D-BB5E-7B3E544FD5D0}" type="slidenum">
              <a:rPr lang="en-US" smtClean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pPr/>
              <a:t>1</a:t>
            </a:fld>
            <a:endParaRPr lang="en-US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Sunlight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B0BD88-28AA-AE42-8723-365D87B22AF2}"/>
              </a:ext>
            </a:extLst>
          </p:cNvPr>
          <p:cNvSpPr txBox="1"/>
          <p:nvPr/>
        </p:nvSpPr>
        <p:spPr>
          <a:xfrm>
            <a:off x="0" y="6538912"/>
            <a:ext cx="5599191" cy="319088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media.npr.org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/assets/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img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/2020/04/17/gettyimages-102853378_custom-322a77f3aa92129f4a84f4d2dd98ac2ca1a078b8-s1100-c50.jpg</a:t>
            </a:r>
          </a:p>
        </p:txBody>
      </p:sp>
      <p:pic>
        <p:nvPicPr>
          <p:cNvPr id="2050" name="Picture 2" descr="Coronavirus FAQs: Sunlight's Impact, Elevator Risks, Protocol For Plumbers  : Goats and Soda : NPR">
            <a:extLst>
              <a:ext uri="{FF2B5EF4-FFF2-40B4-BE49-F238E27FC236}">
                <a16:creationId xmlns:a16="http://schemas.microsoft.com/office/drawing/2014/main" id="{F23E094E-D54E-BC44-B487-F83E63970A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4655" y="1263722"/>
            <a:ext cx="5014690" cy="3337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D4685BC-27A3-8E48-9CA7-29B1A3A8467C}"/>
              </a:ext>
            </a:extLst>
          </p:cNvPr>
          <p:cNvSpPr txBox="1"/>
          <p:nvPr/>
        </p:nvSpPr>
        <p:spPr>
          <a:xfrm>
            <a:off x="171450" y="5122068"/>
            <a:ext cx="8343900" cy="1534874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What is the source of visible sunlight?</a:t>
            </a:r>
          </a:p>
        </p:txBody>
      </p:sp>
    </p:spTree>
    <p:extLst>
      <p:ext uri="{BB962C8B-B14F-4D97-AF65-F5344CB8AC3E}">
        <p14:creationId xmlns:p14="http://schemas.microsoft.com/office/powerpoint/2010/main" val="19377372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Black body radiation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B0BD88-28AA-AE42-8723-365D87B22AF2}"/>
              </a:ext>
            </a:extLst>
          </p:cNvPr>
          <p:cNvSpPr txBox="1"/>
          <p:nvPr/>
        </p:nvSpPr>
        <p:spPr>
          <a:xfrm>
            <a:off x="0" y="6353978"/>
            <a:ext cx="8972550" cy="458919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upload.wikimedia.org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wikipedia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/commons/thumb/d/d8/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Black_body_realization.svg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/1920px-Black_body_realization.svg.png, 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upload.wikimedia.org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wikipedia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/commons/thumb/e/e9/Color_temperature_black_body_800-12200K.svg/1024px-Color_temperature_black_body_800-12200K.svg.png, 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upload.wikimedia.org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wikipedia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/commons/thumb/1/19/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Black_body.svg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/606px-Black_body.svg.png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D4685BC-27A3-8E48-9CA7-29B1A3A8467C}"/>
              </a:ext>
            </a:extLst>
          </p:cNvPr>
          <p:cNvSpPr txBox="1"/>
          <p:nvPr/>
        </p:nvSpPr>
        <p:spPr>
          <a:xfrm>
            <a:off x="203264" y="4346640"/>
            <a:ext cx="8343900" cy="1895939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Radiation emitted by all matter above 0 K due to thermal motion of elementary particles (e</a:t>
            </a:r>
            <a:r>
              <a:rPr lang="en-US" sz="2000" baseline="30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-</a:t>
            </a: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p</a:t>
            </a:r>
            <a:r>
              <a:rPr lang="en-US" sz="2000" baseline="30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+</a:t>
            </a: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)</a:t>
            </a:r>
          </a:p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“Black body”: isolated system in thermal equilibrium </a:t>
            </a:r>
          </a:p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0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 </a:t>
            </a: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= </a:t>
            </a:r>
            <a:r>
              <a:rPr lang="en-US" sz="20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hf</a:t>
            </a: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(Planck’s constant originated by quantizing changes in black body radiation as a function of </a:t>
            </a:r>
            <a:r>
              <a:rPr lang="en-US" sz="20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</a:t>
            </a: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)</a:t>
            </a:r>
          </a:p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endParaRPr lang="en-US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79AEEBB8-99A5-6841-B697-7CACAC54BA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9236" y="1280078"/>
            <a:ext cx="3987928" cy="3185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AA9A101F-EC3F-7B45-90AF-320411024B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139" y="3183313"/>
            <a:ext cx="3723811" cy="952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EFC7E005-6CB5-D849-BE9D-6C53A31722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55" y="1363976"/>
            <a:ext cx="1884999" cy="1649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09183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Black body radiation and the sun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B0BD88-28AA-AE42-8723-365D87B22AF2}"/>
              </a:ext>
            </a:extLst>
          </p:cNvPr>
          <p:cNvSpPr txBox="1"/>
          <p:nvPr/>
        </p:nvSpPr>
        <p:spPr>
          <a:xfrm>
            <a:off x="0" y="6353978"/>
            <a:ext cx="8972550" cy="458919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upload.wikimedia.org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wikipedia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/commons/thumb/7/76/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Sun_diagram.svg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/500px-Sun_diagram.svg.png , 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media.npr.org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/assets/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img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/2020/04/17/gettyimages-102853378_custom-322a77f3aa92129f4a84f4d2dd98ac2ca1a078b8-s1100-c50.jpg, 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svg.png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upload.wikimedia.org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wikipedia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/commons/thumb/e/e9/Color_temperature_black_body_800-12200K.svg/1024px-Color_temperature_black_body_800-12200K.svg.png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D4685BC-27A3-8E48-9CA7-29B1A3A8467C}"/>
              </a:ext>
            </a:extLst>
          </p:cNvPr>
          <p:cNvSpPr txBox="1"/>
          <p:nvPr/>
        </p:nvSpPr>
        <p:spPr>
          <a:xfrm>
            <a:off x="173819" y="4458255"/>
            <a:ext cx="8343900" cy="1627586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EM radiation from the sun matches closest to black body radiation with T = ~5800K</a:t>
            </a:r>
          </a:p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EM radiation from sun is emitted from the photosphere (</a:t>
            </a:r>
            <a:r>
              <a:rPr lang="en-US" sz="20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4</a:t>
            </a: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in diagram above), which has a T of ~5800k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AA9A101F-EC3F-7B45-90AF-320411024B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137" y="3307470"/>
            <a:ext cx="3723811" cy="952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Coronavirus FAQs: Sunlight's Impact, Elevator Risks, Protocol For Plumbers  : Goats and Soda : NPR">
            <a:extLst>
              <a:ext uri="{FF2B5EF4-FFF2-40B4-BE49-F238E27FC236}">
                <a16:creationId xmlns:a16="http://schemas.microsoft.com/office/drawing/2014/main" id="{A2DC3481-C29D-6448-8EE0-1B0E76443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0226" y="1459823"/>
            <a:ext cx="3823567" cy="2544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2FB4F84D-B564-B54D-AC79-52AAE46247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3597" y="1272578"/>
            <a:ext cx="1928413" cy="192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682DA6C-212A-3B4F-BBD3-F65269E48C06}"/>
              </a:ext>
            </a:extLst>
          </p:cNvPr>
          <p:cNvCxnSpPr/>
          <p:nvPr/>
        </p:nvCxnSpPr>
        <p:spPr>
          <a:xfrm flipV="1">
            <a:off x="2032000" y="3251200"/>
            <a:ext cx="0" cy="1029362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24384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Incandescent lights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947831-3093-9A46-8FF4-880E5D53A49B}"/>
              </a:ext>
            </a:extLst>
          </p:cNvPr>
          <p:cNvSpPr txBox="1"/>
          <p:nvPr/>
        </p:nvSpPr>
        <p:spPr>
          <a:xfrm>
            <a:off x="-1" y="6356350"/>
            <a:ext cx="8937171" cy="501650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upload.wikimedia.org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wikipedia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/commons/thumb/b/b4/Gluehlampe_01_KMJ.png/340px-Gluehlampe_01_KMJ.png, 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upload.wikimedia.org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wikipedia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/commons/1/17/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Tungsten_filament.JPG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upload.wikimedia.org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wikipedia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/commons/b/be/Spectral_power_distribution_of_a_25_W_incandescent_light_bulb.png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4E3459-3316-1941-BF2B-7AD1D5AE7BB7}"/>
              </a:ext>
            </a:extLst>
          </p:cNvPr>
          <p:cNvSpPr txBox="1"/>
          <p:nvPr/>
        </p:nvSpPr>
        <p:spPr>
          <a:xfrm>
            <a:off x="282234" y="4596208"/>
            <a:ext cx="8654936" cy="1534874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Electric current used to heat a filament -&gt; thermal radiation</a:t>
            </a:r>
            <a:endParaRPr lang="en-US" sz="2400" b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Inefficient: most energy lost as heat (5% goes to visible light)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CB2D34F-E9F8-BB45-B2B1-B4E6CA61B4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0265" y="1303164"/>
            <a:ext cx="4145869" cy="3110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18706729-E0FD-564D-A969-CE60E4A8E7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2941" y="1953651"/>
            <a:ext cx="2758891" cy="1931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26CBFA5F-BD78-884A-8BF2-89C9962605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0848" y="1748532"/>
            <a:ext cx="1374804" cy="2280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94811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Fluorescent lights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947831-3093-9A46-8FF4-880E5D53A49B}"/>
              </a:ext>
            </a:extLst>
          </p:cNvPr>
          <p:cNvSpPr txBox="1"/>
          <p:nvPr/>
        </p:nvSpPr>
        <p:spPr>
          <a:xfrm>
            <a:off x="79916" y="6356350"/>
            <a:ext cx="8343900" cy="515739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upload.wikimedia.org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wikipedia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/commons/thumb/5/5b/Leuchtstofflampen-chtaube050409.jpg/1920px-Leuchtstofflampen-chtaube050409.jpg, 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upload.wikimedia.org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wikipedia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/commons/8/8e/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Germicidal_UV_discharge_tube_glow.jpg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upload.wikimedia.org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wikipedia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/commons/thumb/5/53/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Jablonski_Diagram_of_Fluorescence_Only-en.svg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/1024px-Jablonski_Diagram_of_Fluorescence_Only-en.svg.png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4E3459-3316-1941-BF2B-7AD1D5AE7BB7}"/>
              </a:ext>
            </a:extLst>
          </p:cNvPr>
          <p:cNvSpPr txBox="1"/>
          <p:nvPr/>
        </p:nvSpPr>
        <p:spPr>
          <a:xfrm>
            <a:off x="171450" y="5000148"/>
            <a:ext cx="8892634" cy="1534874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An ionized (</a:t>
            </a:r>
            <a:r>
              <a:rPr lang="en-US" sz="20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ie</a:t>
            </a: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plasma) mix of Hg and inert gas sealed</a:t>
            </a:r>
          </a:p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Electrical discharge sent through bulb, electrons collide with Hg</a:t>
            </a:r>
          </a:p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Collisions -&gt; UV photons -&gt; collision with surface coating -&gt; vis photons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19387D95-3044-534C-97C6-B22F7DF5C7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7106" y="1059176"/>
            <a:ext cx="2487294" cy="3320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24A67BC-F02F-CC4F-8205-3B7B53B2D34E}"/>
              </a:ext>
            </a:extLst>
          </p:cNvPr>
          <p:cNvSpPr txBox="1"/>
          <p:nvPr/>
        </p:nvSpPr>
        <p:spPr>
          <a:xfrm>
            <a:off x="5161280" y="4411933"/>
            <a:ext cx="2103120" cy="373068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i="1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Jablonski diagram</a:t>
            </a:r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8D618F7D-97F3-9B46-9B39-6FC09D3CD1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656" y="1059177"/>
            <a:ext cx="3410379" cy="2557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BA60F32A-52B2-1E48-B9A7-777CD46660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431619" y="3225888"/>
            <a:ext cx="1072494" cy="2103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23742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 HBO “Burner” lamps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947831-3093-9A46-8FF4-880E5D53A49B}"/>
              </a:ext>
            </a:extLst>
          </p:cNvPr>
          <p:cNvSpPr txBox="1"/>
          <p:nvPr/>
        </p:nvSpPr>
        <p:spPr>
          <a:xfrm>
            <a:off x="171450" y="6448425"/>
            <a:ext cx="8343900" cy="319088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zeiss-campus.magnet.fsu.edu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/articles/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lightsources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/images/mercurylampsfigure2.jpg, 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zeiss-campus.magnet.fsu.edu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/articles/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lightsources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/images/mercurylampsfigure1.jpg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4E3459-3316-1941-BF2B-7AD1D5AE7BB7}"/>
              </a:ext>
            </a:extLst>
          </p:cNvPr>
          <p:cNvSpPr txBox="1"/>
          <p:nvPr/>
        </p:nvSpPr>
        <p:spPr>
          <a:xfrm>
            <a:off x="171450" y="4761588"/>
            <a:ext cx="8343900" cy="1534874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Specialized version of fluorescent lights using Hg</a:t>
            </a:r>
          </a:p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Useful bands of intensity for common fluorescent labels</a:t>
            </a:r>
          </a:p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Do not last super long; break easily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E4301D6F-5D08-BA49-B330-19BB32E49A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0744" y="1472089"/>
            <a:ext cx="4673156" cy="3195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22F21DF5-A570-3342-A8C0-896A2FEAAD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" y="2298282"/>
            <a:ext cx="2983742" cy="1534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80624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Metal halide lamps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947831-3093-9A46-8FF4-880E5D53A49B}"/>
              </a:ext>
            </a:extLst>
          </p:cNvPr>
          <p:cNvSpPr txBox="1"/>
          <p:nvPr/>
        </p:nvSpPr>
        <p:spPr>
          <a:xfrm>
            <a:off x="171450" y="6356350"/>
            <a:ext cx="8343900" cy="411163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zeiss-campus.magnet.fsu.edu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/articles/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lightsources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/images/metalhalidelampsfigure1.jpg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4E3459-3316-1941-BF2B-7AD1D5AE7BB7}"/>
              </a:ext>
            </a:extLst>
          </p:cNvPr>
          <p:cNvSpPr txBox="1"/>
          <p:nvPr/>
        </p:nvSpPr>
        <p:spPr>
          <a:xfrm>
            <a:off x="171450" y="4761588"/>
            <a:ext cx="8343900" cy="1534874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Similar to HBO in mechanism of action</a:t>
            </a:r>
          </a:p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Better coverage of “dip” in blue/green part of spectrum</a:t>
            </a:r>
          </a:p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Longer lasting than HBO (have largely replaced)</a:t>
            </a:r>
          </a:p>
        </p:txBody>
      </p:sp>
      <p:pic>
        <p:nvPicPr>
          <p:cNvPr id="9226" name="Picture 10">
            <a:extLst>
              <a:ext uri="{FF2B5EF4-FFF2-40B4-BE49-F238E27FC236}">
                <a16:creationId xmlns:a16="http://schemas.microsoft.com/office/drawing/2014/main" id="{1E667508-9CF6-1A46-A84D-AE7EE10071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9360" y="1190961"/>
            <a:ext cx="5208080" cy="3561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02177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LEDs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947831-3093-9A46-8FF4-880E5D53A49B}"/>
              </a:ext>
            </a:extLst>
          </p:cNvPr>
          <p:cNvSpPr txBox="1"/>
          <p:nvPr/>
        </p:nvSpPr>
        <p:spPr>
          <a:xfrm>
            <a:off x="81280" y="6558283"/>
            <a:ext cx="8343900" cy="319088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zeiss-campus.magnet.fsu.edu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/articles/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lightsources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/images/ledsfigure4.jpg, 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zeiss-campus.magnet.fsu.edu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/articles/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lightsources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/images/ledsfigure2.jpg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4E3459-3316-1941-BF2B-7AD1D5AE7BB7}"/>
              </a:ext>
            </a:extLst>
          </p:cNvPr>
          <p:cNvSpPr txBox="1"/>
          <p:nvPr/>
        </p:nvSpPr>
        <p:spPr>
          <a:xfrm>
            <a:off x="151766" y="4161556"/>
            <a:ext cx="8343900" cy="2320524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Semi-conductor driven excitation/relaxation of e</a:t>
            </a:r>
            <a:r>
              <a:rPr lang="en-US" sz="2400" baseline="30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-</a:t>
            </a: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over defined ‘band gaps’</a:t>
            </a:r>
            <a:endParaRPr lang="en-US" sz="2400" b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Possible to precisely tune 𝝀, generate high power</a:t>
            </a:r>
          </a:p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Single wavelength and white light options</a:t>
            </a:r>
          </a:p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Extremely durable. </a:t>
            </a:r>
            <a:r>
              <a:rPr lang="en-US" sz="2400" u="sng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 new standard</a:t>
            </a: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.</a:t>
            </a:r>
          </a:p>
        </p:txBody>
      </p:sp>
      <p:pic>
        <p:nvPicPr>
          <p:cNvPr id="11268" name="Picture 4">
            <a:extLst>
              <a:ext uri="{FF2B5EF4-FFF2-40B4-BE49-F238E27FC236}">
                <a16:creationId xmlns:a16="http://schemas.microsoft.com/office/drawing/2014/main" id="{39940851-C5C4-784F-A6F7-45D3694F88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413" y="1665528"/>
            <a:ext cx="4208541" cy="1900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>
            <a:extLst>
              <a:ext uri="{FF2B5EF4-FFF2-40B4-BE49-F238E27FC236}">
                <a16:creationId xmlns:a16="http://schemas.microsoft.com/office/drawing/2014/main" id="{03899E81-5233-3043-A1CD-FBB7EEA8EB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2736" y="1281787"/>
            <a:ext cx="3844064" cy="2769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75903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Lasers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947831-3093-9A46-8FF4-880E5D53A49B}"/>
              </a:ext>
            </a:extLst>
          </p:cNvPr>
          <p:cNvSpPr txBox="1"/>
          <p:nvPr/>
        </p:nvSpPr>
        <p:spPr>
          <a:xfrm>
            <a:off x="81280" y="6538912"/>
            <a:ext cx="8343900" cy="319088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en.wikipedia.org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/wiki/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File:Lasers.JPG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en.wikipedia.org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/wiki/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File:Laser.svg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4E3459-3316-1941-BF2B-7AD1D5AE7BB7}"/>
              </a:ext>
            </a:extLst>
          </p:cNvPr>
          <p:cNvSpPr txBox="1"/>
          <p:nvPr/>
        </p:nvSpPr>
        <p:spPr>
          <a:xfrm>
            <a:off x="171450" y="4071837"/>
            <a:ext cx="8343900" cy="2330550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LASER = “Light Amplification by Stimulated Emission of Radiation”</a:t>
            </a:r>
          </a:p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More accurately: LOSER / “Light Oscillation by Stimulated Emission of Radiation”</a:t>
            </a:r>
          </a:p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As name suggests, works via </a:t>
            </a:r>
            <a:r>
              <a:rPr lang="en-US" sz="2400" b="1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stimulated emission </a:t>
            </a: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070B4FF8-3D78-C446-928F-BBFEC4ED77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837" y="1317940"/>
            <a:ext cx="2794000" cy="209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>
            <a:extLst>
              <a:ext uri="{FF2B5EF4-FFF2-40B4-BE49-F238E27FC236}">
                <a16:creationId xmlns:a16="http://schemas.microsoft.com/office/drawing/2014/main" id="{5A1A6F90-1861-5048-8DE9-ED5DBEB51A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3360" y="947926"/>
            <a:ext cx="4401820" cy="3113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B24A669-9C73-7A4F-8669-0F494E2055FB}"/>
              </a:ext>
            </a:extLst>
          </p:cNvPr>
          <p:cNvSpPr/>
          <p:nvPr/>
        </p:nvSpPr>
        <p:spPr>
          <a:xfrm>
            <a:off x="0" y="3935312"/>
            <a:ext cx="8848491" cy="98403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55FD5DC-0871-3548-910E-47B6C4266EBA}"/>
              </a:ext>
            </a:extLst>
          </p:cNvPr>
          <p:cNvSpPr/>
          <p:nvPr/>
        </p:nvSpPr>
        <p:spPr>
          <a:xfrm>
            <a:off x="81280" y="4853690"/>
            <a:ext cx="8848491" cy="150266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1288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6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11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Stimulated Emission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947831-3093-9A46-8FF4-880E5D53A49B}"/>
              </a:ext>
            </a:extLst>
          </p:cNvPr>
          <p:cNvSpPr txBox="1"/>
          <p:nvPr/>
        </p:nvSpPr>
        <p:spPr>
          <a:xfrm>
            <a:off x="81280" y="6538912"/>
            <a:ext cx="8343900" cy="319088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en.wikipedia.org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/wiki/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File:Stimulated_Emission.svg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upload.wikimedia.org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wikipedia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/commons/thumb/9/92/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Lasercons.svg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/466px-Lasercons.svg.png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4E3459-3316-1941-BF2B-7AD1D5AE7BB7}"/>
              </a:ext>
            </a:extLst>
          </p:cNvPr>
          <p:cNvSpPr txBox="1"/>
          <p:nvPr/>
        </p:nvSpPr>
        <p:spPr>
          <a:xfrm>
            <a:off x="191769" y="4022927"/>
            <a:ext cx="8683651" cy="2515985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Initial excitation events driven by </a:t>
            </a:r>
            <a:r>
              <a:rPr lang="en-US" sz="2400" b="1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spontaneous emission</a:t>
            </a:r>
            <a:endParaRPr lang="en-US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Collisions between incident photons and excited gain medium lead to </a:t>
            </a:r>
            <a:r>
              <a:rPr lang="en-US" sz="2400" b="1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stimulated emission</a:t>
            </a: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events</a:t>
            </a:r>
          </a:p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Stimulated emission -&gt; monochromatic, </a:t>
            </a:r>
            <a:r>
              <a:rPr lang="en-US" sz="2400" b="1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coherent</a:t>
            </a: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light</a:t>
            </a:r>
          </a:p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Very high powers, “clean” point sources can be generated</a:t>
            </a: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7DA77D38-51FD-9F4A-B110-76FF77359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579" y="1610833"/>
            <a:ext cx="4338320" cy="2295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>
            <a:extLst>
              <a:ext uri="{FF2B5EF4-FFF2-40B4-BE49-F238E27FC236}">
                <a16:creationId xmlns:a16="http://schemas.microsoft.com/office/drawing/2014/main" id="{D16EA91D-2541-C24F-A1AB-9B5829A8B1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9380" y="1612425"/>
            <a:ext cx="3906041" cy="186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45362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Recap from last time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681B62-3C5E-4842-BFE1-906D35D7BCAA}"/>
              </a:ext>
            </a:extLst>
          </p:cNvPr>
          <p:cNvSpPr txBox="1"/>
          <p:nvPr/>
        </p:nvSpPr>
        <p:spPr>
          <a:xfrm>
            <a:off x="248452" y="1282145"/>
            <a:ext cx="8628419" cy="5195224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There are many questions to ask about data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</a:pPr>
            <a:r>
              <a:rPr lang="en-US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 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Continuous information can be evaluated or </a:t>
            </a:r>
            <a:r>
              <a:rPr lang="en-US" sz="32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thresholded</a:t>
            </a:r>
            <a:endParaRPr lang="en-US" sz="3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</a:pPr>
            <a:r>
              <a:rPr lang="en-US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Discrete information can be binarized around threshold values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</a:pPr>
            <a:r>
              <a:rPr lang="en-US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 performance of a given threshold choice can be evaluated with ROC curves</a:t>
            </a:r>
            <a:endParaRPr lang="en-US" sz="3200" b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endParaRPr lang="en-US" sz="3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endParaRPr lang="en-US" sz="3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endParaRPr lang="en-US" sz="3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endParaRPr lang="en-US" sz="3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endParaRPr lang="en-US" sz="3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62961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Properties of light: Reflection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947831-3093-9A46-8FF4-880E5D53A49B}"/>
              </a:ext>
            </a:extLst>
          </p:cNvPr>
          <p:cNvSpPr txBox="1"/>
          <p:nvPr/>
        </p:nvSpPr>
        <p:spPr>
          <a:xfrm>
            <a:off x="0" y="6538912"/>
            <a:ext cx="8343900" cy="319088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upload.wikimedia.org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wikipedia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/commons/e/e3/F%C3%A9nyvisszaver%C5%91d%C3%A9s.jpg, 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www.thorlabs.com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/images/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TabImages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/Variable_Centering_Plate_A1-150.jpg</a:t>
            </a:r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A89B6F3A-05E7-EF47-95A3-F96512B5D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668" y="1366520"/>
            <a:ext cx="5161929" cy="4124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>
            <a:extLst>
              <a:ext uri="{FF2B5EF4-FFF2-40B4-BE49-F238E27FC236}">
                <a16:creationId xmlns:a16="http://schemas.microsoft.com/office/drawing/2014/main" id="{4161D0F0-6B69-8343-89F2-D45A23F6F8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7560" y="2804160"/>
            <a:ext cx="2936240" cy="2936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D458DC8-D0CB-CD4D-88C0-BD9F5FA1B070}"/>
              </a:ext>
            </a:extLst>
          </p:cNvPr>
          <p:cNvSpPr txBox="1"/>
          <p:nvPr/>
        </p:nvSpPr>
        <p:spPr>
          <a:xfrm>
            <a:off x="6246978" y="5728494"/>
            <a:ext cx="2197403" cy="457200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24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Mirror</a:t>
            </a:r>
          </a:p>
        </p:txBody>
      </p:sp>
    </p:spTree>
    <p:extLst>
      <p:ext uri="{BB962C8B-B14F-4D97-AF65-F5344CB8AC3E}">
        <p14:creationId xmlns:p14="http://schemas.microsoft.com/office/powerpoint/2010/main" val="35620312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Properties of light: Refraction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947831-3093-9A46-8FF4-880E5D53A49B}"/>
              </a:ext>
            </a:extLst>
          </p:cNvPr>
          <p:cNvSpPr txBox="1"/>
          <p:nvPr/>
        </p:nvSpPr>
        <p:spPr>
          <a:xfrm>
            <a:off x="0" y="6652896"/>
            <a:ext cx="5363274" cy="205103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upload.wikimedia.org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wikipedia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/commons/8/85/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Refraction_photo.png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458DC8-D0CB-CD4D-88C0-BD9F5FA1B070}"/>
              </a:ext>
            </a:extLst>
          </p:cNvPr>
          <p:cNvSpPr txBox="1"/>
          <p:nvPr/>
        </p:nvSpPr>
        <p:spPr>
          <a:xfrm>
            <a:off x="5606898" y="5648167"/>
            <a:ext cx="2197403" cy="457200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24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Lenses</a:t>
            </a:r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2BEAAE13-EFBE-914A-8593-D0A2888D50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558" y="1348461"/>
            <a:ext cx="4514135" cy="3000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>
            <a:extLst>
              <a:ext uri="{FF2B5EF4-FFF2-40B4-BE49-F238E27FC236}">
                <a16:creationId xmlns:a16="http://schemas.microsoft.com/office/drawing/2014/main" id="{23913142-F0A4-E14F-8B7E-9B07506D38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4026" y="3962796"/>
            <a:ext cx="3941416" cy="1595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68591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Properties of light: Absorption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947831-3093-9A46-8FF4-880E5D53A49B}"/>
              </a:ext>
            </a:extLst>
          </p:cNvPr>
          <p:cNvSpPr txBox="1"/>
          <p:nvPr/>
        </p:nvSpPr>
        <p:spPr>
          <a:xfrm>
            <a:off x="0" y="6652896"/>
            <a:ext cx="6786880" cy="457200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www.edinst.com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/wp-content/uploads/2019/08/BLL-2.jpg, 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www.thorlabs.com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/images/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TabImages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/Variable_ND_Filter_A5-780.jpg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458DC8-D0CB-CD4D-88C0-BD9F5FA1B070}"/>
              </a:ext>
            </a:extLst>
          </p:cNvPr>
          <p:cNvSpPr txBox="1"/>
          <p:nvPr/>
        </p:nvSpPr>
        <p:spPr>
          <a:xfrm>
            <a:off x="6231738" y="5617687"/>
            <a:ext cx="2197403" cy="457200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24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Filters</a:t>
            </a:r>
          </a:p>
        </p:txBody>
      </p:sp>
      <p:pic>
        <p:nvPicPr>
          <p:cNvPr id="17410" name="Picture 2" descr="Beer Lambert Law | Transmittance &amp; Absorbance | Edinburgh Instruments">
            <a:extLst>
              <a:ext uri="{FF2B5EF4-FFF2-40B4-BE49-F238E27FC236}">
                <a16:creationId xmlns:a16="http://schemas.microsoft.com/office/drawing/2014/main" id="{A348B107-AF11-FB4D-8AC0-62AFF993A3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47921"/>
            <a:ext cx="5988795" cy="2808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2" name="Picture 4" descr="Round Continuously Variable Metallic Neutral Density Filters">
            <a:extLst>
              <a:ext uri="{FF2B5EF4-FFF2-40B4-BE49-F238E27FC236}">
                <a16:creationId xmlns:a16="http://schemas.microsoft.com/office/drawing/2014/main" id="{C1613AB4-F8CF-9E4F-A56D-FF0B8605CB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0760" y="3023316"/>
            <a:ext cx="2499360" cy="2499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63026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 descr="Nikon | News | New Inverted Research Microscope ECLIPSE Ti2">
            <a:extLst>
              <a:ext uri="{FF2B5EF4-FFF2-40B4-BE49-F238E27FC236}">
                <a16:creationId xmlns:a16="http://schemas.microsoft.com/office/drawing/2014/main" id="{F3A15BB7-6A6A-9B43-958D-DF4A615D4E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7441" y="1926905"/>
            <a:ext cx="4170705" cy="3168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Challenge 1: Be the microscope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1F3E11-7241-F347-AB33-31328AFAF7D0}"/>
              </a:ext>
            </a:extLst>
          </p:cNvPr>
          <p:cNvSpPr txBox="1"/>
          <p:nvPr/>
        </p:nvSpPr>
        <p:spPr>
          <a:xfrm>
            <a:off x="142804" y="6403513"/>
            <a:ext cx="8147802" cy="412897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www.nikon.com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/news/2016/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img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/pic_161109_01.jpg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7A2621-6545-7C4B-BB34-7E4C4B886EEE}"/>
              </a:ext>
            </a:extLst>
          </p:cNvPr>
          <p:cNvSpPr txBox="1"/>
          <p:nvPr/>
        </p:nvSpPr>
        <p:spPr>
          <a:xfrm>
            <a:off x="55854" y="1181414"/>
            <a:ext cx="5092616" cy="5317959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Two teams. Phones/computers away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Each person given one of 11 cards. Keep your identity a secret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</a:pPr>
            <a:endParaRPr lang="en-US" sz="2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Assemble in the </a:t>
            </a:r>
            <a:r>
              <a:rPr lang="en-US" sz="28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order prompted</a:t>
            </a:r>
            <a:b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</a:br>
            <a:endParaRPr lang="en-US" sz="2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You cannot say the name of your hardware component</a:t>
            </a:r>
            <a:b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</a:br>
            <a:endParaRPr lang="en-US" sz="2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endParaRPr lang="en-US" sz="2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11897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Challenge 1: Be the microscope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1F3E11-7241-F347-AB33-31328AFAF7D0}"/>
              </a:ext>
            </a:extLst>
          </p:cNvPr>
          <p:cNvSpPr txBox="1"/>
          <p:nvPr/>
        </p:nvSpPr>
        <p:spPr>
          <a:xfrm>
            <a:off x="142804" y="6403513"/>
            <a:ext cx="8147802" cy="412897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upload.wikimedia.org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wikipedia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en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/thumb/b/bd/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ThePlaneteers.JPG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/220px-ThePlaneteers.JPG, 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www.nikon.com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/news/2016/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img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/pic_161109_01.jpg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7A2621-6545-7C4B-BB34-7E4C4B886EEE}"/>
              </a:ext>
            </a:extLst>
          </p:cNvPr>
          <p:cNvSpPr txBox="1"/>
          <p:nvPr/>
        </p:nvSpPr>
        <p:spPr>
          <a:xfrm>
            <a:off x="223521" y="2021840"/>
            <a:ext cx="4693920" cy="4334509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Assemble into the </a:t>
            </a:r>
            <a:r>
              <a:rPr lang="en-US" sz="2800" b="1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Excitation Path</a:t>
            </a:r>
            <a:endParaRPr lang="en-US" sz="2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endParaRPr lang="en-US" sz="2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18434" name="Picture 2" descr="Nikon | News | New Inverted Research Microscope ECLIPSE Ti2">
            <a:extLst>
              <a:ext uri="{FF2B5EF4-FFF2-40B4-BE49-F238E27FC236}">
                <a16:creationId xmlns:a16="http://schemas.microsoft.com/office/drawing/2014/main" id="{F3A15BB7-6A6A-9B43-958D-DF4A615D4E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7441" y="1926905"/>
            <a:ext cx="4170705" cy="3168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58" name="Picture 2" descr="Captain Planet and the Planeteers - Wikipedia">
            <a:extLst>
              <a:ext uri="{FF2B5EF4-FFF2-40B4-BE49-F238E27FC236}">
                <a16:creationId xmlns:a16="http://schemas.microsoft.com/office/drawing/2014/main" id="{ABF61C75-5E3E-8B44-9449-C8936E656F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640" y="3653800"/>
            <a:ext cx="2794000" cy="209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30062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Challenge 1: Be the microscope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1F3E11-7241-F347-AB33-31328AFAF7D0}"/>
              </a:ext>
            </a:extLst>
          </p:cNvPr>
          <p:cNvSpPr txBox="1"/>
          <p:nvPr/>
        </p:nvSpPr>
        <p:spPr>
          <a:xfrm>
            <a:off x="142804" y="6403513"/>
            <a:ext cx="8147802" cy="412897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upload.wikimedia.org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wikipedia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en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/thumb/b/bd/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ThePlaneteers.JPG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/220px-ThePlaneteers.JPG, 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www.nikon.com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/news/2016/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img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/pic_161109_01.jpg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7A2621-6545-7C4B-BB34-7E4C4B886EEE}"/>
              </a:ext>
            </a:extLst>
          </p:cNvPr>
          <p:cNvSpPr txBox="1"/>
          <p:nvPr/>
        </p:nvSpPr>
        <p:spPr>
          <a:xfrm>
            <a:off x="223521" y="2021840"/>
            <a:ext cx="4693920" cy="4334509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Assemble into the </a:t>
            </a:r>
            <a:r>
              <a:rPr lang="en-US" sz="2800" b="1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Emission Path</a:t>
            </a:r>
            <a:endParaRPr lang="en-US" sz="2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endParaRPr lang="en-US" sz="2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18434" name="Picture 2" descr="Nikon | News | New Inverted Research Microscope ECLIPSE Ti2">
            <a:extLst>
              <a:ext uri="{FF2B5EF4-FFF2-40B4-BE49-F238E27FC236}">
                <a16:creationId xmlns:a16="http://schemas.microsoft.com/office/drawing/2014/main" id="{F3A15BB7-6A6A-9B43-958D-DF4A615D4E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7441" y="1926905"/>
            <a:ext cx="4170705" cy="3168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58" name="Picture 2" descr="Captain Planet and the Planeteers - Wikipedia">
            <a:extLst>
              <a:ext uri="{FF2B5EF4-FFF2-40B4-BE49-F238E27FC236}">
                <a16:creationId xmlns:a16="http://schemas.microsoft.com/office/drawing/2014/main" id="{ABF61C75-5E3E-8B44-9449-C8936E656F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640" y="3653800"/>
            <a:ext cx="2794000" cy="209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92322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Challenge 2: Power density “consultants”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1F3E11-7241-F347-AB33-31328AFAF7D0}"/>
              </a:ext>
            </a:extLst>
          </p:cNvPr>
          <p:cNvSpPr txBox="1"/>
          <p:nvPr/>
        </p:nvSpPr>
        <p:spPr>
          <a:xfrm>
            <a:off x="142804" y="6403513"/>
            <a:ext cx="8147802" cy="412897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hubner-photonics.com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/wp-content/uploads/2020/05/Performance-data-beam-profile-04-01-Series.png</a:t>
            </a:r>
          </a:p>
        </p:txBody>
      </p:sp>
      <p:pic>
        <p:nvPicPr>
          <p:cNvPr id="21506" name="Picture 2">
            <a:extLst>
              <a:ext uri="{FF2B5EF4-FFF2-40B4-BE49-F238E27FC236}">
                <a16:creationId xmlns:a16="http://schemas.microsoft.com/office/drawing/2014/main" id="{153C08C9-725F-C14A-85F8-E741152571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27" t="9392" r="32961" b="32808"/>
          <a:stretch/>
        </p:blipFill>
        <p:spPr bwMode="auto">
          <a:xfrm>
            <a:off x="5460501" y="1329331"/>
            <a:ext cx="3421773" cy="3963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AE1CA03-7315-FC4B-AAE7-7ACB5C0F0B1E}"/>
              </a:ext>
            </a:extLst>
          </p:cNvPr>
          <p:cNvSpPr/>
          <p:nvPr/>
        </p:nvSpPr>
        <p:spPr>
          <a:xfrm>
            <a:off x="6092488" y="2823882"/>
            <a:ext cx="2104760" cy="2104760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BE684F5-D15D-3E43-928B-C15A1EA5F9DA}"/>
              </a:ext>
            </a:extLst>
          </p:cNvPr>
          <p:cNvSpPr/>
          <p:nvPr/>
        </p:nvSpPr>
        <p:spPr>
          <a:xfrm>
            <a:off x="6674269" y="3455893"/>
            <a:ext cx="914304" cy="914304"/>
          </a:xfrm>
          <a:prstGeom prst="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377E65-977D-1E4F-81AE-23CE03B03DA6}"/>
              </a:ext>
            </a:extLst>
          </p:cNvPr>
          <p:cNvSpPr txBox="1"/>
          <p:nvPr/>
        </p:nvSpPr>
        <p:spPr>
          <a:xfrm>
            <a:off x="198224" y="1228576"/>
            <a:ext cx="5209238" cy="5127773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Your camera chip (white) and Gaussian laser beam profile are shown -&gt;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endParaRPr lang="en-US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Is this set-up ideal for quantitative imaging? Why or why not?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endParaRPr lang="en-US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Given the assumptions below, calculate the power density of the cyan box in kW/cm^2. How does this compare to the intensity of the sun?</a:t>
            </a:r>
          </a:p>
          <a:p>
            <a:pPr marL="800100" lvl="1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The central white + purple area is roughly uniform in intensity at 100 </a:t>
            </a:r>
            <a:r>
              <a:rPr lang="en-US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mW</a:t>
            </a:r>
            <a:endParaRPr lang="en-US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800100" lvl="1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 cyan box is 1024 x 1024 100 nm pixels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</a:pPr>
            <a:endParaRPr lang="en-US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Devise an engineering solution to make the illumination intensity uniform over the white box</a:t>
            </a:r>
          </a:p>
          <a:p>
            <a:pPr lvl="1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</a:pPr>
            <a:endParaRPr lang="en-US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endParaRPr lang="en-US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6335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Challenge 2: Power density “consultants”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1F3E11-7241-F347-AB33-31328AFAF7D0}"/>
              </a:ext>
            </a:extLst>
          </p:cNvPr>
          <p:cNvSpPr txBox="1"/>
          <p:nvPr/>
        </p:nvSpPr>
        <p:spPr>
          <a:xfrm>
            <a:off x="142804" y="6403513"/>
            <a:ext cx="8147802" cy="412897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hubner-photonics.com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/wp-content/uploads/2020/05/Performance-data-beam-profile-04-01-Series.png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47D9030-BA27-7979-CB63-0E50DEB0FE76}"/>
              </a:ext>
            </a:extLst>
          </p:cNvPr>
          <p:cNvGrpSpPr/>
          <p:nvPr/>
        </p:nvGrpSpPr>
        <p:grpSpPr>
          <a:xfrm>
            <a:off x="6553200" y="1070913"/>
            <a:ext cx="1875187" cy="2172278"/>
            <a:chOff x="5460501" y="1329331"/>
            <a:chExt cx="3421773" cy="3963894"/>
          </a:xfrm>
        </p:grpSpPr>
        <p:pic>
          <p:nvPicPr>
            <p:cNvPr id="21506" name="Picture 2">
              <a:extLst>
                <a:ext uri="{FF2B5EF4-FFF2-40B4-BE49-F238E27FC236}">
                  <a16:creationId xmlns:a16="http://schemas.microsoft.com/office/drawing/2014/main" id="{153C08C9-725F-C14A-85F8-E741152571D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527" t="9392" r="32961" b="32808"/>
            <a:stretch/>
          </p:blipFill>
          <p:spPr bwMode="auto">
            <a:xfrm>
              <a:off x="5460501" y="1329331"/>
              <a:ext cx="3421773" cy="39638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6AE1CA03-7315-FC4B-AAE7-7ACB5C0F0B1E}"/>
                </a:ext>
              </a:extLst>
            </p:cNvPr>
            <p:cNvSpPr/>
            <p:nvPr/>
          </p:nvSpPr>
          <p:spPr>
            <a:xfrm>
              <a:off x="6092488" y="2823882"/>
              <a:ext cx="2104760" cy="2104760"/>
            </a:xfrm>
            <a:prstGeom prst="rect">
              <a:avLst/>
            </a:prstGeom>
            <a:noFill/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BE684F5-D15D-3E43-928B-C15A1EA5F9DA}"/>
                </a:ext>
              </a:extLst>
            </p:cNvPr>
            <p:cNvSpPr/>
            <p:nvPr/>
          </p:nvSpPr>
          <p:spPr>
            <a:xfrm>
              <a:off x="6674269" y="3455893"/>
              <a:ext cx="914304" cy="914304"/>
            </a:xfrm>
            <a:prstGeom prst="rect">
              <a:avLst/>
            </a:prstGeom>
            <a:noFill/>
            <a:ln w="571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7F96CB13-EDD9-D6FB-FE97-D34C4F7657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711" y="1070913"/>
            <a:ext cx="4124063" cy="266649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E0BA195-67CF-6EDA-B09C-A47FBDFC98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835" y="3656579"/>
            <a:ext cx="3522870" cy="1060456"/>
          </a:xfrm>
          <a:prstGeom prst="rect">
            <a:avLst/>
          </a:prstGeom>
        </p:spPr>
      </p:pic>
      <p:pic>
        <p:nvPicPr>
          <p:cNvPr id="2050" name="Picture 2" descr="Extraterrestrial Radiation | Solar Radiation">
            <a:extLst>
              <a:ext uri="{FF2B5EF4-FFF2-40B4-BE49-F238E27FC236}">
                <a16:creationId xmlns:a16="http://schemas.microsoft.com/office/drawing/2014/main" id="{F23CCC4C-F81F-61DA-499D-280A1E6557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7764" y="3389746"/>
            <a:ext cx="4472086" cy="2083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360291F-9ED5-C178-F625-F9DC84C36F9C}"/>
              </a:ext>
            </a:extLst>
          </p:cNvPr>
          <p:cNvSpPr txBox="1"/>
          <p:nvPr/>
        </p:nvSpPr>
        <p:spPr>
          <a:xfrm>
            <a:off x="5168348" y="5530992"/>
            <a:ext cx="3518452" cy="512189"/>
          </a:xfrm>
          <a:prstGeom prst="rect">
            <a:avLst/>
          </a:prstGeom>
          <a:noFill/>
          <a:ln w="12700">
            <a:noFill/>
          </a:ln>
        </p:spPr>
        <p:txBody>
          <a:bodyPr vert="horz" wrap="non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24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~1 kW/m^2 at surface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484B7F9-B925-F94B-7DA8-AF900DBFE9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1364" y="5036275"/>
            <a:ext cx="3706018" cy="1060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6022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HW: ROC out your cake results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947831-3093-9A46-8FF4-880E5D53A49B}"/>
              </a:ext>
            </a:extLst>
          </p:cNvPr>
          <p:cNvSpPr txBox="1"/>
          <p:nvPr/>
        </p:nvSpPr>
        <p:spPr>
          <a:xfrm>
            <a:off x="0" y="6538912"/>
            <a:ext cx="8343900" cy="319088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upload.wikimedia.org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wikipedia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/commons/6/6b/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Roccurves.png</a:t>
            </a:r>
            <a:endParaRPr lang="en-US" sz="800" dirty="0">
              <a:solidFill>
                <a:prstClr val="black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61442" name="Picture 2">
            <a:extLst>
              <a:ext uri="{FF2B5EF4-FFF2-40B4-BE49-F238E27FC236}">
                <a16:creationId xmlns:a16="http://schemas.microsoft.com/office/drawing/2014/main" id="{0ED5D9E2-619F-1B4A-9434-AD1092054F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7990" y="2796536"/>
            <a:ext cx="4018175" cy="3897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DF864F2-123E-4141-8410-ADB301EFA097}"/>
              </a:ext>
            </a:extLst>
          </p:cNvPr>
          <p:cNvSpPr txBox="1"/>
          <p:nvPr/>
        </p:nvSpPr>
        <p:spPr>
          <a:xfrm>
            <a:off x="490265" y="3461379"/>
            <a:ext cx="3747725" cy="2039624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2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TPR = TP / (TP + FN)</a:t>
            </a:r>
          </a:p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endParaRPr lang="en-US" sz="2800" dirty="0">
              <a:solidFill>
                <a:prstClr val="black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2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FPR = FP / (FP + TN)</a:t>
            </a:r>
          </a:p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endParaRPr lang="en-US" sz="2800" dirty="0">
              <a:solidFill>
                <a:prstClr val="black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175013-6C34-574F-A8D9-EE5DF187223A}"/>
              </a:ext>
            </a:extLst>
          </p:cNvPr>
          <p:cNvSpPr txBox="1"/>
          <p:nvPr/>
        </p:nvSpPr>
        <p:spPr>
          <a:xfrm>
            <a:off x="406400" y="990764"/>
            <a:ext cx="8585200" cy="2138193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Generate your (FPR, TPR) for cake scores 0–5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Plot a curve and measure (or estimate) AUC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endParaRPr lang="en-US" sz="2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34510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ROC curves explained visually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947831-3093-9A46-8FF4-880E5D53A49B}"/>
              </a:ext>
            </a:extLst>
          </p:cNvPr>
          <p:cNvSpPr txBox="1"/>
          <p:nvPr/>
        </p:nvSpPr>
        <p:spPr>
          <a:xfrm>
            <a:off x="0" y="6538912"/>
            <a:ext cx="8343900" cy="319088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towardsdatascience.com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/understanding-the-roc-curve-in-three-visual-steps-795b1399481c</a:t>
            </a:r>
          </a:p>
        </p:txBody>
      </p:sp>
      <p:pic>
        <p:nvPicPr>
          <p:cNvPr id="1026" name="Picture 2" descr="Understanding the ROC curve in three visual steps | by Valeria Cortez |  Towards Data Science">
            <a:extLst>
              <a:ext uri="{FF2B5EF4-FFF2-40B4-BE49-F238E27FC236}">
                <a16:creationId xmlns:a16="http://schemas.microsoft.com/office/drawing/2014/main" id="{45F4C6D6-EB93-9614-9400-9E88B2847F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369" y="1181414"/>
            <a:ext cx="8563261" cy="4428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35143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Last year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947831-3093-9A46-8FF4-880E5D53A49B}"/>
              </a:ext>
            </a:extLst>
          </p:cNvPr>
          <p:cNvSpPr txBox="1"/>
          <p:nvPr/>
        </p:nvSpPr>
        <p:spPr>
          <a:xfrm>
            <a:off x="0" y="6356350"/>
            <a:ext cx="8343900" cy="501650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dnm.nflximg.net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api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/v6/2DuQlx0fM4wd1nzqm5BFBi6ILa8/AAAAQYwP3BYZ2Ri_-P-sY4_vtR9_fv6KPptWKKniY2_VxxOzqurvjAbe7bi4XPq2NbcH4vw99f1gFDyU_TZe7bkeHOBKNYccZkoFBoRsCHFtqWFtHPYk16RT26YMxUs8PffGpvROrvismA_Kt8PHRAuviZLp.jpg?r=b5e</a:t>
            </a:r>
          </a:p>
        </p:txBody>
      </p:sp>
      <p:pic>
        <p:nvPicPr>
          <p:cNvPr id="3" name="Picture 2" descr="Is It Cake?' Trailer: WATCH - Netflix Tudum">
            <a:extLst>
              <a:ext uri="{FF2B5EF4-FFF2-40B4-BE49-F238E27FC236}">
                <a16:creationId xmlns:a16="http://schemas.microsoft.com/office/drawing/2014/main" id="{12265FDD-D412-05AC-3CC3-D4F3A4C1D2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1179" y="1864701"/>
            <a:ext cx="2143059" cy="2678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9FECD63-A4FC-292A-BFFB-C5979005BA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538" y="959234"/>
            <a:ext cx="4939532" cy="4939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8051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Can’t get enough information?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6455E1-B98F-5F91-5F5D-851B5BEBD4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962422"/>
            <a:ext cx="7772400" cy="293315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EFDD484-927A-1E61-F124-1EF3867350E5}"/>
              </a:ext>
            </a:extLst>
          </p:cNvPr>
          <p:cNvSpPr txBox="1"/>
          <p:nvPr/>
        </p:nvSpPr>
        <p:spPr>
          <a:xfrm>
            <a:off x="1041260" y="4895577"/>
            <a:ext cx="7061479" cy="1286420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</a:pPr>
            <a:r>
              <a:rPr lang="en-US" sz="4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PS1 due 5/1</a:t>
            </a:r>
          </a:p>
        </p:txBody>
      </p:sp>
    </p:spTree>
    <p:extLst>
      <p:ext uri="{BB962C8B-B14F-4D97-AF65-F5344CB8AC3E}">
        <p14:creationId xmlns:p14="http://schemas.microsoft.com/office/powerpoint/2010/main" val="12342082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Can’t get enough information?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Picture 6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1B93ED44-911D-82A8-6170-941A33B7F91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81" b="43268"/>
          <a:stretch/>
        </p:blipFill>
        <p:spPr>
          <a:xfrm>
            <a:off x="246095" y="1047936"/>
            <a:ext cx="2762151" cy="2912595"/>
          </a:xfrm>
          <a:prstGeom prst="rect">
            <a:avLst/>
          </a:prstGeom>
        </p:spPr>
      </p:pic>
      <p:pic>
        <p:nvPicPr>
          <p:cNvPr id="9" name="Picture 8" descr="Graphical user interface, text, website&#10;&#10;Description automatically generated">
            <a:extLst>
              <a:ext uri="{FF2B5EF4-FFF2-40B4-BE49-F238E27FC236}">
                <a16:creationId xmlns:a16="http://schemas.microsoft.com/office/drawing/2014/main" id="{063ACCDA-D0E7-0A26-ED8F-7D039BA8A94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90" b="44928"/>
          <a:stretch/>
        </p:blipFill>
        <p:spPr>
          <a:xfrm>
            <a:off x="3113679" y="1047935"/>
            <a:ext cx="2856582" cy="2912595"/>
          </a:xfrm>
          <a:prstGeom prst="rect">
            <a:avLst/>
          </a:prstGeom>
        </p:spPr>
      </p:pic>
      <p:pic>
        <p:nvPicPr>
          <p:cNvPr id="11" name="Picture 10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F48D7361-20D3-783D-DB3A-1D9C5DEB92C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97" b="45359"/>
          <a:stretch/>
        </p:blipFill>
        <p:spPr>
          <a:xfrm>
            <a:off x="6075694" y="1047934"/>
            <a:ext cx="2840399" cy="2912595"/>
          </a:xfrm>
          <a:prstGeom prst="rect">
            <a:avLst/>
          </a:prstGeom>
        </p:spPr>
      </p:pic>
      <p:pic>
        <p:nvPicPr>
          <p:cNvPr id="13" name="Picture 12" descr="Graphical user interface, application, website&#10;&#10;Description automatically generated">
            <a:extLst>
              <a:ext uri="{FF2B5EF4-FFF2-40B4-BE49-F238E27FC236}">
                <a16:creationId xmlns:a16="http://schemas.microsoft.com/office/drawing/2014/main" id="{C8DA3914-0C78-F21C-AFE8-A9EB613D7BD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71" t="9459" r="871" b="50607"/>
          <a:stretch/>
        </p:blipFill>
        <p:spPr>
          <a:xfrm>
            <a:off x="246095" y="4103597"/>
            <a:ext cx="2762151" cy="2451233"/>
          </a:xfrm>
          <a:prstGeom prst="rect">
            <a:avLst/>
          </a:prstGeom>
        </p:spPr>
      </p:pic>
      <p:pic>
        <p:nvPicPr>
          <p:cNvPr id="15" name="Picture 14" descr="A screenshot of a phone&#10;&#10;Description automatically generated with low confidence">
            <a:extLst>
              <a:ext uri="{FF2B5EF4-FFF2-40B4-BE49-F238E27FC236}">
                <a16:creationId xmlns:a16="http://schemas.microsoft.com/office/drawing/2014/main" id="{7FC8C2B2-C42A-625C-92D6-2F8A58B0142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896" b="2875"/>
          <a:stretch/>
        </p:blipFill>
        <p:spPr>
          <a:xfrm>
            <a:off x="4043113" y="4248779"/>
            <a:ext cx="3854295" cy="2160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372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Discussion point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BA10F4-6FEA-BC47-843F-9733F5A57BB7}"/>
              </a:ext>
            </a:extLst>
          </p:cNvPr>
          <p:cNvSpPr txBox="1"/>
          <p:nvPr/>
        </p:nvSpPr>
        <p:spPr>
          <a:xfrm>
            <a:off x="400050" y="1708308"/>
            <a:ext cx="8343900" cy="2711292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</a:pPr>
            <a:r>
              <a:rPr lang="en-US" sz="4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What is the most surprising thing you’ve learned in the class so far?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1B79BE-780D-8C4A-BB19-CADB2C154A99}"/>
              </a:ext>
            </a:extLst>
          </p:cNvPr>
          <p:cNvSpPr txBox="1"/>
          <p:nvPr/>
        </p:nvSpPr>
        <p:spPr>
          <a:xfrm>
            <a:off x="0" y="6538912"/>
            <a:ext cx="5599191" cy="319088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images.emojiterra.com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/google/android-11/512px/1f914.png</a:t>
            </a:r>
          </a:p>
        </p:txBody>
      </p:sp>
      <p:pic>
        <p:nvPicPr>
          <p:cNvPr id="12" name="Picture 2" descr="🤔 Thinking Face Emoji | Thinking Emoji">
            <a:extLst>
              <a:ext uri="{FF2B5EF4-FFF2-40B4-BE49-F238E27FC236}">
                <a16:creationId xmlns:a16="http://schemas.microsoft.com/office/drawing/2014/main" id="{4F398155-6918-F045-A07E-406ED13B97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4009" y="3403719"/>
            <a:ext cx="2952631" cy="2952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32374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Let’s talk about (visible) light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B0BD88-28AA-AE42-8723-365D87B22AF2}"/>
              </a:ext>
            </a:extLst>
          </p:cNvPr>
          <p:cNvSpPr txBox="1"/>
          <p:nvPr/>
        </p:nvSpPr>
        <p:spPr>
          <a:xfrm>
            <a:off x="0" y="6538912"/>
            <a:ext cx="5599191" cy="319088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www.thoughtco.com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thmb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/jEWJTLUBQRRgWgmKng6JPuX5E0M=/2180x1400/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filters:fill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(auto,1)/90191671-56a1322a3df78cf772684fbf.jpg</a:t>
            </a:r>
          </a:p>
        </p:txBody>
      </p:sp>
      <p:pic>
        <p:nvPicPr>
          <p:cNvPr id="1026" name="Picture 2" descr="How Flame Test Colors Are Produced">
            <a:extLst>
              <a:ext uri="{FF2B5EF4-FFF2-40B4-BE49-F238E27FC236}">
                <a16:creationId xmlns:a16="http://schemas.microsoft.com/office/drawing/2014/main" id="{A472B4C7-A2E0-F64F-9344-83747E75D5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9622" y="1329180"/>
            <a:ext cx="5424755" cy="3483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9BA10F4-6FEA-BC47-843F-9733F5A57BB7}"/>
              </a:ext>
            </a:extLst>
          </p:cNvPr>
          <p:cNvSpPr txBox="1"/>
          <p:nvPr/>
        </p:nvSpPr>
        <p:spPr>
          <a:xfrm>
            <a:off x="171450" y="5122068"/>
            <a:ext cx="8343900" cy="1534874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What is light?</a:t>
            </a:r>
          </a:p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Where does it come from?</a:t>
            </a:r>
          </a:p>
        </p:txBody>
      </p:sp>
    </p:spTree>
    <p:extLst>
      <p:ext uri="{BB962C8B-B14F-4D97-AF65-F5344CB8AC3E}">
        <p14:creationId xmlns:p14="http://schemas.microsoft.com/office/powerpoint/2010/main" val="3112449641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CALIBRI - ELH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  <a:ln w="12700">
          <a:noFill/>
        </a:ln>
      </a:spPr>
      <a:bodyPr vert="horz" lIns="91440" tIns="45720" rIns="91440" bIns="45720" rtlCol="0">
        <a:noAutofit/>
      </a:bodyPr>
      <a:lstStyle>
        <a:defPPr marL="342900" indent="-342900" fontAlgn="auto">
          <a:spcBef>
            <a:spcPts val="0"/>
          </a:spcBef>
          <a:spcAft>
            <a:spcPts val="600"/>
          </a:spcAft>
          <a:buClr>
            <a:srgbClr val="0070C0"/>
          </a:buClr>
          <a:buSzPct val="100000"/>
          <a:buFont typeface="Wingdings" pitchFamily="2" charset="2"/>
          <a:buChar char="§"/>
          <a:defRPr sz="2800" dirty="0">
            <a:solidFill>
              <a:prstClr val="black"/>
            </a:solidFill>
            <a:latin typeface="Calibri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46398</TotalTime>
  <Words>1650</Words>
  <Application>Microsoft Macintosh PowerPoint</Application>
  <PresentationFormat>On-screen Show (4:3)</PresentationFormat>
  <Paragraphs>149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Arial</vt:lpstr>
      <vt:lpstr>Calibri</vt:lpstr>
      <vt:lpstr>Garamond</vt:lpstr>
      <vt:lpstr>Helvetica Neue</vt:lpstr>
      <vt:lpstr>Default Design</vt:lpstr>
      <vt:lpstr>Office Theme</vt:lpstr>
      <vt:lpstr>Light Sources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UW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William S Noble</dc:creator>
  <cp:lastModifiedBy>Brian Beliveau           he.him</cp:lastModifiedBy>
  <cp:revision>823</cp:revision>
  <cp:lastPrinted>2022-04-07T23:03:33Z</cp:lastPrinted>
  <dcterms:created xsi:type="dcterms:W3CDTF">2008-01-08T19:18:25Z</dcterms:created>
  <dcterms:modified xsi:type="dcterms:W3CDTF">2023-04-17T17:30:14Z</dcterms:modified>
</cp:coreProperties>
</file>